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7" r:id="rId2"/>
    <p:sldId id="270" r:id="rId3"/>
    <p:sldId id="265" r:id="rId4"/>
    <p:sldId id="261" r:id="rId5"/>
    <p:sldId id="262" r:id="rId6"/>
    <p:sldId id="258" r:id="rId7"/>
    <p:sldId id="259" r:id="rId8"/>
    <p:sldId id="260" r:id="rId9"/>
    <p:sldId id="263" r:id="rId10"/>
    <p:sldId id="274" r:id="rId11"/>
    <p:sldId id="275" r:id="rId12"/>
    <p:sldId id="276" r:id="rId13"/>
    <p:sldId id="256" r:id="rId14"/>
    <p:sldId id="278" r:id="rId15"/>
    <p:sldId id="279" r:id="rId16"/>
    <p:sldId id="280" r:id="rId17"/>
    <p:sldId id="282" r:id="rId18"/>
    <p:sldId id="281" r:id="rId19"/>
  </p:sldIdLst>
  <p:sldSz cx="9144000" cy="6858000" type="screen4x3"/>
  <p:notesSz cx="6623050" cy="9810750"/>
  <p:defaultTextStyle>
    <a:defPPr>
      <a:defRPr lang="fr-FR"/>
    </a:defPPr>
    <a:lvl1pPr algn="ctr" rtl="0" eaLnBrk="0" fontAlgn="base" hangingPunct="0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AE00"/>
    <a:srgbClr val="F35B1B"/>
    <a:srgbClr val="767900"/>
    <a:srgbClr val="063DE8"/>
    <a:srgbClr val="B3B900"/>
    <a:srgbClr val="FAFD00"/>
    <a:srgbClr val="EFF4FF"/>
    <a:srgbClr val="CED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271" y="-33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00" y="-84"/>
      </p:cViewPr>
      <p:guideLst>
        <p:guide orient="horz" pos="3090"/>
        <p:guide pos="20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932113" y="9340850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fr-FR" i="0">
                <a:latin typeface="Arial" pitchFamily="34" charset="0"/>
              </a:rPr>
              <a:t>Page </a:t>
            </a:r>
            <a:fld id="{7D8A82C2-052D-48B1-B2B6-C4AEAD8F5727}" type="slidenum">
              <a:rPr lang="fr-FR" i="0">
                <a:latin typeface="Arial" pitchFamily="34" charset="0"/>
              </a:rPr>
              <a:pPr defTabSz="868363">
                <a:lnSpc>
                  <a:spcPct val="90000"/>
                </a:lnSpc>
              </a:pPr>
              <a:t>‹#›</a:t>
            </a:fld>
            <a:endParaRPr lang="fr-FR" i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519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62000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62000">
              <a:defRPr sz="10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/>
            </a:lvl1pPr>
          </a:lstStyle>
          <a:p>
            <a:pPr>
              <a:defRPr/>
            </a:pPr>
            <a:fld id="{398BD3B5-D7DE-48A2-B538-1A9D77F35B4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932113" y="9340850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/>
          <a:p>
            <a:pPr defTabSz="868363">
              <a:lnSpc>
                <a:spcPct val="90000"/>
              </a:lnSpc>
            </a:pPr>
            <a:r>
              <a:rPr lang="fr-FR" i="0">
                <a:latin typeface="Arial" pitchFamily="34" charset="0"/>
              </a:rPr>
              <a:t>Page </a:t>
            </a:r>
            <a:fld id="{B2913172-0119-4871-AC79-9000D0ADBD56}" type="slidenum">
              <a:rPr lang="fr-FR" i="0">
                <a:latin typeface="Arial" pitchFamily="34" charset="0"/>
              </a:rPr>
              <a:pPr defTabSz="868363">
                <a:lnSpc>
                  <a:spcPct val="90000"/>
                </a:lnSpc>
              </a:pPr>
              <a:t>‹#›</a:t>
            </a:fld>
            <a:endParaRPr lang="fr-FR" i="0">
              <a:latin typeface="Arial" pitchFamily="34" charset="0"/>
            </a:endParaRPr>
          </a:p>
        </p:txBody>
      </p:sp>
      <p:sp>
        <p:nvSpPr>
          <p:cNvPr id="1741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741363"/>
            <a:ext cx="4892675" cy="3667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56138"/>
            <a:ext cx="4857750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Body Text</a:t>
            </a:r>
          </a:p>
          <a:p>
            <a:pPr lvl="1"/>
            <a:r>
              <a:rPr lang="fr-FR" noProof="0" smtClean="0"/>
              <a:t>Second niveau</a:t>
            </a:r>
          </a:p>
          <a:p>
            <a:pPr lvl="2"/>
            <a:r>
              <a:rPr lang="fr-FR" noProof="0" smtClean="0"/>
              <a:t>Third niveau</a:t>
            </a:r>
          </a:p>
          <a:p>
            <a:pPr lvl="3"/>
            <a:r>
              <a:rPr lang="fr-FR" noProof="0" smtClean="0"/>
              <a:t>FNotreth niveau</a:t>
            </a:r>
          </a:p>
          <a:p>
            <a:pPr lvl="4"/>
            <a:r>
              <a:rPr lang="fr-FR" noProof="0" smtClean="0"/>
              <a:t>Fifth niveau</a:t>
            </a:r>
          </a:p>
        </p:txBody>
      </p:sp>
    </p:spTree>
    <p:extLst>
      <p:ext uri="{BB962C8B-B14F-4D97-AF65-F5344CB8AC3E}">
        <p14:creationId xmlns:p14="http://schemas.microsoft.com/office/powerpoint/2010/main" val="2552731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lnSpc>
        <a:spcPct val="87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766EF1A-ED7D-4606-A388-8103DC9741CE}" type="slidenum">
              <a:rPr lang="en-US" sz="1000" smtClean="0"/>
              <a:pPr/>
              <a:t>2</a:t>
            </a:fld>
            <a:endParaRPr lang="en-US" sz="10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889500" cy="366712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31259B-8D3A-417E-AD79-DCCCCA406E83}" type="slidenum">
              <a:rPr lang="en-US" sz="1000" smtClean="0"/>
              <a:pPr/>
              <a:t>7</a:t>
            </a:fld>
            <a:endParaRPr lang="en-US" sz="10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889500" cy="366712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>
              <a:defRPr sz="1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762000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581F3EE-6B14-4A6C-A6F3-36D7083A0DC1}" type="slidenum">
              <a:rPr lang="en-US" sz="1000" smtClean="0"/>
              <a:pPr/>
              <a:t>13</a:t>
            </a:fld>
            <a:endParaRPr lang="en-US" sz="10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41363"/>
            <a:ext cx="4889500" cy="3667125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7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6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46063"/>
            <a:ext cx="2095500" cy="60023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6063"/>
            <a:ext cx="6134100" cy="60023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09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8CE47-E192-4E44-8440-9705B474E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23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9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85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7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7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7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432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874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5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246063"/>
            <a:ext cx="7934325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Title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38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Line 10"/>
          <p:cNvSpPr>
            <a:spLocks noChangeShapeType="1"/>
          </p:cNvSpPr>
          <p:nvPr userDrawn="1"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1"/>
          <p:cNvSpPr>
            <a:spLocks noChangeArrowheads="1"/>
          </p:cNvSpPr>
          <p:nvPr userDrawn="1"/>
        </p:nvSpPr>
        <p:spPr bwMode="auto">
          <a:xfrm>
            <a:off x="0" y="0"/>
            <a:ext cx="395288" cy="112553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0" y="6583363"/>
            <a:ext cx="15763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200" smtClean="0"/>
              <a:t>www.decideo.fr/bruley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114FFB"/>
          </a:solidFill>
          <a:effectLst>
            <a:outerShdw blurRad="38100" dist="38100" dir="2700000" algn="tl">
              <a:srgbClr val="C0C0C0"/>
            </a:outerShdw>
          </a:effectLst>
          <a:latin typeface="Revenue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Clr>
          <a:srgbClr val="FC0128"/>
        </a:buClr>
        <a:buSzPct val="75000"/>
        <a:buFont typeface="Monotype Sorts" pitchFamily="2" charset="2"/>
        <a:buChar char="n"/>
        <a:defRPr b="1">
          <a:solidFill>
            <a:srgbClr val="063DE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1558925"/>
            <a:ext cx="6767512" cy="1081088"/>
          </a:xfrm>
        </p:spPr>
        <p:txBody>
          <a:bodyPr/>
          <a:lstStyle/>
          <a:p>
            <a:pPr algn="l">
              <a:defRPr/>
            </a:pPr>
            <a:r>
              <a:rPr lang="en-US" sz="5400" b="1" dirty="0" smtClean="0">
                <a:solidFill>
                  <a:schemeClr val="tx1"/>
                </a:solidFill>
              </a:rPr>
              <a:t>Machine Learning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232400" y="3919538"/>
            <a:ext cx="3455988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228600" indent="-228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C0128"/>
              </a:buClr>
              <a:buSzPct val="75000"/>
              <a:buFont typeface="Monotype Sorts" pitchFamily="2" charset="2"/>
              <a:buChar char="n"/>
              <a:defRPr b="1">
                <a:solidFill>
                  <a:srgbClr val="063DE8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Font typeface="Monotype Sorts" pitchFamily="2" charset="2"/>
              <a:buNone/>
              <a:defRPr/>
            </a:pPr>
            <a:r>
              <a:rPr lang="en-US" sz="1600" i="0" dirty="0" smtClean="0">
                <a:solidFill>
                  <a:schemeClr val="tx1"/>
                </a:solidFill>
                <a:latin typeface="+mj-lt"/>
              </a:rPr>
              <a:t>michel.bruley@teradata.com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900113" y="5667375"/>
            <a:ext cx="51117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b="1" dirty="0">
                <a:latin typeface="+mj-lt"/>
              </a:rPr>
              <a:t>Extract from various presentations: University of Nebraska, Scott, Freund, Domingo, Hong, … </a:t>
            </a:r>
          </a:p>
        </p:txBody>
      </p:sp>
      <p:pic>
        <p:nvPicPr>
          <p:cNvPr id="3077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640013"/>
            <a:ext cx="4686300" cy="288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588250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Supervised Learning</a:t>
            </a:r>
          </a:p>
        </p:txBody>
      </p:sp>
      <p:grpSp>
        <p:nvGrpSpPr>
          <p:cNvPr id="12291" name="Group 21"/>
          <p:cNvGrpSpPr>
            <a:grpSpLocks/>
          </p:cNvGrpSpPr>
          <p:nvPr/>
        </p:nvGrpSpPr>
        <p:grpSpPr bwMode="auto">
          <a:xfrm>
            <a:off x="395288" y="1700213"/>
            <a:ext cx="8353425" cy="3870325"/>
            <a:chOff x="395536" y="1699796"/>
            <a:chExt cx="8352928" cy="3871233"/>
          </a:xfrm>
        </p:grpSpPr>
        <p:graphicFrame>
          <p:nvGraphicFramePr>
            <p:cNvPr id="12292" name="Object 4"/>
            <p:cNvGraphicFramePr>
              <a:graphicFrameLocks noChangeAspect="1"/>
            </p:cNvGraphicFramePr>
            <p:nvPr/>
          </p:nvGraphicFramePr>
          <p:xfrm>
            <a:off x="1272976" y="2207799"/>
            <a:ext cx="6562974" cy="720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3" name="Equation" r:id="rId3" imgW="2451100" imgH="304800" progId="Equation.DSMT4">
                    <p:embed/>
                  </p:oleObj>
                </mc:Choice>
                <mc:Fallback>
                  <p:oleObj name="Equation" r:id="rId3" imgW="2451100" imgH="3048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2976" y="2207799"/>
                          <a:ext cx="6562974" cy="720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3" name="TextBox 3"/>
            <p:cNvSpPr txBox="1">
              <a:spLocks noChangeArrowheads="1"/>
            </p:cNvSpPr>
            <p:nvPr/>
          </p:nvSpPr>
          <p:spPr bwMode="auto">
            <a:xfrm>
              <a:off x="395536" y="1699796"/>
              <a:ext cx="35205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2400" b="1" i="0"/>
                <a:t>Given: Training examples</a:t>
              </a:r>
            </a:p>
          </p:txBody>
        </p:sp>
        <p:graphicFrame>
          <p:nvGraphicFramePr>
            <p:cNvPr id="12294" name="Object 5"/>
            <p:cNvGraphicFramePr>
              <a:graphicFrameLocks noChangeAspect="1"/>
            </p:cNvGraphicFramePr>
            <p:nvPr/>
          </p:nvGraphicFramePr>
          <p:xfrm>
            <a:off x="6093341" y="3171432"/>
            <a:ext cx="1495180" cy="60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4" name="Equation" r:id="rId5" imgW="558558" imgH="253890" progId="Equation.DSMT4">
                    <p:embed/>
                  </p:oleObj>
                </mc:Choice>
                <mc:Fallback>
                  <p:oleObj name="Equation" r:id="rId5" imgW="558558" imgH="25389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3341" y="3171432"/>
                          <a:ext cx="1495180" cy="600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5" name="TextBox 6"/>
            <p:cNvSpPr txBox="1">
              <a:spLocks noChangeArrowheads="1"/>
            </p:cNvSpPr>
            <p:nvPr/>
          </p:nvSpPr>
          <p:spPr bwMode="auto">
            <a:xfrm>
              <a:off x="1057138" y="3171432"/>
              <a:ext cx="50362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/>
                <a:t>for some unknown function (system)</a:t>
              </a:r>
            </a:p>
          </p:txBody>
        </p:sp>
        <p:graphicFrame>
          <p:nvGraphicFramePr>
            <p:cNvPr id="12296" name="Object 6"/>
            <p:cNvGraphicFramePr>
              <a:graphicFrameLocks noChangeAspect="1"/>
            </p:cNvGraphicFramePr>
            <p:nvPr/>
          </p:nvGraphicFramePr>
          <p:xfrm>
            <a:off x="1308903" y="4153175"/>
            <a:ext cx="514469" cy="60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5" name="Equation" r:id="rId7" imgW="330057" imgH="253890" progId="Equation.DSMT4">
                    <p:embed/>
                  </p:oleObj>
                </mc:Choice>
                <mc:Fallback>
                  <p:oleObj name="Equation" r:id="rId7" imgW="330057" imgH="25389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8903" y="4153175"/>
                          <a:ext cx="514469" cy="600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7" name="TextBox 9"/>
            <p:cNvSpPr txBox="1">
              <a:spLocks noChangeArrowheads="1"/>
            </p:cNvSpPr>
            <p:nvPr/>
          </p:nvSpPr>
          <p:spPr bwMode="auto">
            <a:xfrm>
              <a:off x="395536" y="4171461"/>
              <a:ext cx="91336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 i="0"/>
                <a:t>Find </a:t>
              </a:r>
            </a:p>
          </p:txBody>
        </p:sp>
        <p:graphicFrame>
          <p:nvGraphicFramePr>
            <p:cNvPr id="12298" name="Object 7"/>
            <p:cNvGraphicFramePr>
              <a:graphicFrameLocks noChangeAspect="1"/>
            </p:cNvGraphicFramePr>
            <p:nvPr/>
          </p:nvGraphicFramePr>
          <p:xfrm>
            <a:off x="2484914" y="4970954"/>
            <a:ext cx="1698252" cy="60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6" name="Equation" r:id="rId9" imgW="634725" imgH="253890" progId="Equation.DSMT4">
                    <p:embed/>
                  </p:oleObj>
                </mc:Choice>
                <mc:Fallback>
                  <p:oleObj name="Equation" r:id="rId9" imgW="634725" imgH="25389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84914" y="4970954"/>
                          <a:ext cx="1698252" cy="600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99" name="TextBox 11"/>
            <p:cNvSpPr txBox="1">
              <a:spLocks noChangeArrowheads="1"/>
            </p:cNvSpPr>
            <p:nvPr/>
          </p:nvSpPr>
          <p:spPr bwMode="auto">
            <a:xfrm>
              <a:off x="1055004" y="4970954"/>
              <a:ext cx="13876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 i="0"/>
                <a:t>Predict </a:t>
              </a:r>
            </a:p>
          </p:txBody>
        </p:sp>
        <p:graphicFrame>
          <p:nvGraphicFramePr>
            <p:cNvPr id="12300" name="Object 8"/>
            <p:cNvGraphicFramePr>
              <a:graphicFrameLocks noChangeAspect="1"/>
            </p:cNvGraphicFramePr>
            <p:nvPr/>
          </p:nvGraphicFramePr>
          <p:xfrm>
            <a:off x="5331544" y="5038547"/>
            <a:ext cx="440287" cy="390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37" name="Equation" r:id="rId11" imgW="164885" imgH="164885" progId="Equation.DSMT4">
                    <p:embed/>
                  </p:oleObj>
                </mc:Choice>
                <mc:Fallback>
                  <p:oleObj name="Equation" r:id="rId11" imgW="164885" imgH="164885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1544" y="5038547"/>
                          <a:ext cx="440287" cy="390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1" name="TextBox 13"/>
            <p:cNvSpPr txBox="1">
              <a:spLocks noChangeArrowheads="1"/>
            </p:cNvSpPr>
            <p:nvPr/>
          </p:nvSpPr>
          <p:spPr bwMode="auto">
            <a:xfrm>
              <a:off x="4220347" y="5002978"/>
              <a:ext cx="111119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 i="0"/>
                <a:t>Where</a:t>
              </a:r>
            </a:p>
          </p:txBody>
        </p:sp>
        <p:sp>
          <p:nvSpPr>
            <p:cNvPr id="12302" name="TextBox 16"/>
            <p:cNvSpPr txBox="1">
              <a:spLocks noChangeArrowheads="1"/>
            </p:cNvSpPr>
            <p:nvPr/>
          </p:nvSpPr>
          <p:spPr bwMode="auto">
            <a:xfrm>
              <a:off x="5751979" y="5002978"/>
              <a:ext cx="299648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 i="0"/>
                <a:t>is not in training set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445375" cy="592137"/>
          </a:xfrm>
        </p:spPr>
        <p:txBody>
          <a:bodyPr/>
          <a:lstStyle/>
          <a:p>
            <a:pPr>
              <a:defRPr/>
            </a:pP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Main class of learning problems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35975" cy="49530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zh-CN" sz="2400" dirty="0" smtClean="0">
                <a:solidFill>
                  <a:schemeClr val="tx1"/>
                </a:solidFill>
                <a:ea typeface="SimSun" pitchFamily="2" charset="-122"/>
              </a:rPr>
              <a:t>Learning scenarios differ according to the available  information in training examples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CN" sz="2000" dirty="0" smtClean="0">
              <a:solidFill>
                <a:schemeClr val="tx1"/>
              </a:solidFill>
              <a:ea typeface="SimSun" pitchFamily="2" charset="-122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zh-CN" sz="2400" dirty="0" smtClean="0">
                <a:solidFill>
                  <a:schemeClr val="tx1"/>
                </a:solidFill>
                <a:ea typeface="SimSun" pitchFamily="2" charset="-122"/>
              </a:rPr>
              <a:t>Supervised: correct output available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CN" sz="2400" b="1" dirty="0" smtClean="0">
                <a:ea typeface="SimSun" pitchFamily="2" charset="-122"/>
              </a:rPr>
              <a:t>Classification: 1-of-N output (speech recognition, object recognition, medical diagnosis)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CN" sz="2400" b="1" dirty="0" smtClean="0">
                <a:ea typeface="SimSun" pitchFamily="2" charset="-122"/>
              </a:rPr>
              <a:t>Regression: real-valued output (predicting market prices, temperature)</a:t>
            </a:r>
          </a:p>
          <a:p>
            <a:pPr>
              <a:lnSpc>
                <a:spcPct val="90000"/>
              </a:lnSpc>
              <a:defRPr/>
            </a:pPr>
            <a:endParaRPr lang="en-US" altLang="zh-CN" sz="1000" dirty="0" smtClean="0">
              <a:solidFill>
                <a:schemeClr val="tx1"/>
              </a:solidFill>
              <a:ea typeface="SimSun" pitchFamily="2" charset="-122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zh-CN" sz="2400" dirty="0" smtClean="0">
                <a:solidFill>
                  <a:schemeClr val="tx1"/>
                </a:solidFill>
                <a:ea typeface="SimSun" pitchFamily="2" charset="-122"/>
              </a:rPr>
              <a:t>Unsupervised: no feedback, need to construct measure of good output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zh-CN" sz="2400" b="1" dirty="0" smtClean="0">
                <a:ea typeface="SimSun" pitchFamily="2" charset="-122"/>
              </a:rPr>
              <a:t>Clustering : Clustering refers to techniques to segmenting data into coherent “clusters.”</a:t>
            </a:r>
          </a:p>
          <a:p>
            <a:pPr>
              <a:lnSpc>
                <a:spcPct val="90000"/>
              </a:lnSpc>
              <a:defRPr/>
            </a:pPr>
            <a:endParaRPr lang="en-US" altLang="zh-CN" sz="1000" dirty="0" smtClean="0">
              <a:solidFill>
                <a:schemeClr val="tx1"/>
              </a:solidFill>
              <a:ea typeface="SimSun" pitchFamily="2" charset="-122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zh-CN" sz="2400" dirty="0" smtClean="0">
                <a:solidFill>
                  <a:schemeClr val="tx1"/>
                </a:solidFill>
                <a:ea typeface="SimSun" pitchFamily="2" charset="-122"/>
              </a:rPr>
              <a:t>Reinforcement: scalar feedback, possibly temporally delayed</a:t>
            </a:r>
            <a:endParaRPr lang="zh-CN" altLang="en-US" sz="2400" dirty="0" smtClean="0">
              <a:solidFill>
                <a:schemeClr val="tx1"/>
              </a:solidFill>
              <a:ea typeface="SimSun" pitchFamily="2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516812" cy="592137"/>
          </a:xfrm>
        </p:spPr>
        <p:txBody>
          <a:bodyPr/>
          <a:lstStyle/>
          <a:p>
            <a:pPr>
              <a:defRPr/>
            </a:pP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And more 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382000" cy="4953000"/>
          </a:xfrm>
        </p:spPr>
        <p:txBody>
          <a:bodyPr/>
          <a:lstStyle/>
          <a:p>
            <a:r>
              <a:rPr lang="en-US" altLang="zh-CN" sz="2800" smtClean="0">
                <a:solidFill>
                  <a:schemeClr val="tx1"/>
                </a:solidFill>
                <a:ea typeface="SimSun" pitchFamily="2" charset="-122"/>
              </a:rPr>
              <a:t> Time series analysis</a:t>
            </a: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r>
              <a:rPr lang="en-US" altLang="zh-CN" sz="2800" smtClean="0">
                <a:solidFill>
                  <a:schemeClr val="tx1"/>
                </a:solidFill>
                <a:ea typeface="SimSun" pitchFamily="2" charset="-122"/>
              </a:rPr>
              <a:t> Dimension reduction</a:t>
            </a: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r>
              <a:rPr lang="en-US" altLang="zh-CN" sz="2800" smtClean="0">
                <a:solidFill>
                  <a:schemeClr val="tx1"/>
                </a:solidFill>
                <a:ea typeface="SimSun" pitchFamily="2" charset="-122"/>
              </a:rPr>
              <a:t> Model selection</a:t>
            </a: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r>
              <a:rPr lang="en-US" altLang="zh-CN" sz="2800" smtClean="0">
                <a:solidFill>
                  <a:schemeClr val="tx1"/>
                </a:solidFill>
                <a:ea typeface="SimSun" pitchFamily="2" charset="-122"/>
              </a:rPr>
              <a:t> Generic methods</a:t>
            </a: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r>
              <a:rPr lang="en-US" altLang="zh-CN" sz="2800" smtClean="0">
                <a:solidFill>
                  <a:schemeClr val="tx1"/>
                </a:solidFill>
                <a:ea typeface="SimSun" pitchFamily="2" charset="-122"/>
              </a:rPr>
              <a:t> Graphical models</a:t>
            </a: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endParaRPr lang="en-US" altLang="zh-CN" sz="2800" smtClean="0">
              <a:solidFill>
                <a:schemeClr val="tx1"/>
              </a:solidFill>
              <a:ea typeface="SimSun" pitchFamily="2" charset="-122"/>
            </a:endParaRPr>
          </a:p>
          <a:p>
            <a:endParaRPr lang="en-US" altLang="zh-CN" sz="2800" smtClean="0">
              <a:ea typeface="SimSun" pitchFamily="2" charset="-122"/>
            </a:endParaRPr>
          </a:p>
          <a:p>
            <a:endParaRPr lang="en-US" altLang="zh-CN" sz="2800" smtClean="0">
              <a:ea typeface="SimSun" pitchFamily="2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516812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Why do we need learning?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382000" cy="4737100"/>
          </a:xfrm>
        </p:spPr>
        <p:txBody>
          <a:bodyPr/>
          <a:lstStyle/>
          <a:p>
            <a:r>
              <a:rPr lang="en-US" sz="2400" smtClean="0">
                <a:solidFill>
                  <a:schemeClr val="tx1"/>
                </a:solidFill>
              </a:rPr>
              <a:t>Computers need functions that map highly variable data:</a:t>
            </a:r>
          </a:p>
          <a:p>
            <a:pPr lvl="1"/>
            <a:r>
              <a:rPr lang="en-US" sz="2400" b="1" smtClean="0"/>
              <a:t>Speech recognition: Audio signal -&gt; words</a:t>
            </a:r>
          </a:p>
          <a:p>
            <a:pPr lvl="1"/>
            <a:r>
              <a:rPr lang="en-US" sz="2400" b="1" smtClean="0"/>
              <a:t>Image analysis: Video signal -&gt; objects</a:t>
            </a:r>
          </a:p>
          <a:p>
            <a:pPr lvl="1"/>
            <a:r>
              <a:rPr lang="en-US" sz="2400" b="1" smtClean="0"/>
              <a:t>Bio-Informatics: Micro-array Images -&gt; gene function</a:t>
            </a:r>
          </a:p>
          <a:p>
            <a:pPr lvl="1"/>
            <a:r>
              <a:rPr lang="en-US" sz="2400" b="1" smtClean="0"/>
              <a:t>Data Mining: Transaction logs -&gt; customer classification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For accuracy, functions must be tuned to fit the data source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For real-time processing, function computation has to be very fast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578850" cy="49530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Vision</a:t>
            </a:r>
          </a:p>
          <a:p>
            <a:pPr lvl="1">
              <a:defRPr/>
            </a:pPr>
            <a:r>
              <a:rPr lang="en-US" sz="2400" b="1" dirty="0"/>
              <a:t>Object recognition, Hand writing recognition, Emotion labeling, Surveillance, …</a:t>
            </a:r>
          </a:p>
          <a:p>
            <a:pPr marL="457200" lvl="1" indent="0">
              <a:buFontTx/>
              <a:buNone/>
              <a:defRPr/>
            </a:pPr>
            <a:endParaRPr lang="en-US" sz="800" b="1" dirty="0"/>
          </a:p>
          <a:p>
            <a:pPr>
              <a:defRPr/>
            </a:pPr>
            <a:r>
              <a:rPr lang="en-US" sz="2400" dirty="0">
                <a:solidFill>
                  <a:schemeClr val="tx1"/>
                </a:solidFill>
              </a:rPr>
              <a:t> Sound</a:t>
            </a:r>
          </a:p>
          <a:p>
            <a:pPr lvl="1">
              <a:defRPr/>
            </a:pPr>
            <a:r>
              <a:rPr lang="en-US" sz="2400" b="1" dirty="0"/>
              <a:t>Speech recognition, music genre classification, </a:t>
            </a:r>
            <a:r>
              <a:rPr lang="en-US" sz="2400" b="1" dirty="0" smtClean="0"/>
              <a:t>…</a:t>
            </a:r>
          </a:p>
          <a:p>
            <a:pPr lvl="1">
              <a:defRPr/>
            </a:pPr>
            <a:endParaRPr lang="en-US" sz="800" b="1" dirty="0"/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Text</a:t>
            </a:r>
          </a:p>
          <a:p>
            <a:pPr lvl="1">
              <a:defRPr/>
            </a:pPr>
            <a:r>
              <a:rPr lang="en-US" sz="2400" b="1" dirty="0" smtClean="0"/>
              <a:t>Document labeling, Part of speech tagging, Summarization, …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sz="800" dirty="0" smtClean="0">
                <a:solidFill>
                  <a:schemeClr val="tx1"/>
                </a:solidFill>
              </a:rPr>
              <a:t> </a:t>
            </a:r>
            <a:endParaRPr lang="en-US" sz="800" b="1" dirty="0" smtClean="0"/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Finance</a:t>
            </a:r>
          </a:p>
          <a:p>
            <a:pPr lvl="1">
              <a:defRPr/>
            </a:pPr>
            <a:r>
              <a:rPr lang="en-US" sz="2400" b="1" dirty="0" smtClean="0"/>
              <a:t>Algorithmic trading, …</a:t>
            </a:r>
          </a:p>
          <a:p>
            <a:pPr lvl="1">
              <a:defRPr/>
            </a:pPr>
            <a:endParaRPr lang="en-US" sz="800" b="1" dirty="0" smtClean="0"/>
          </a:p>
          <a:p>
            <a:pPr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 Medical, Biological, Chemical, and on, and on, 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300912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A very small set of uses of 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8D54FBE3-0888-457F-9CFE-BED791D44D01}" type="slidenum">
              <a:rPr lang="fr-FR"/>
              <a:pPr/>
              <a:t>15</a:t>
            </a:fld>
            <a:endParaRPr lang="fr-FR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7246"/>
            <a:ext cx="7704856" cy="5086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Example: Face Recognition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8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8" y="1625600"/>
            <a:ext cx="7632700" cy="473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246063"/>
            <a:ext cx="8640959" cy="592137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Recognition: Combinations of Components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8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46063"/>
            <a:ext cx="8496944" cy="592137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Machine learning in Big Data Infrastructure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84783"/>
            <a:ext cx="8712968" cy="4737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41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393950" y="1566863"/>
            <a:ext cx="4557713" cy="4587875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38100" algn="ctr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defTabSz="9144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solidFill>
                <a:srgbClr val="000000"/>
              </a:solidFill>
              <a:latin typeface="+mn-lt"/>
              <a:ea typeface="ヒラギノ角ゴ Pro W3"/>
              <a:cs typeface="ヒラギノ角ゴ Pro W3"/>
            </a:endParaRPr>
          </a:p>
        </p:txBody>
      </p:sp>
      <p:sp>
        <p:nvSpPr>
          <p:cNvPr id="40963" name="Oval 8"/>
          <p:cNvSpPr>
            <a:spLocks noChangeArrowheads="1"/>
          </p:cNvSpPr>
          <p:nvPr/>
        </p:nvSpPr>
        <p:spPr bwMode="auto">
          <a:xfrm>
            <a:off x="450850" y="1566863"/>
            <a:ext cx="4557713" cy="4587875"/>
          </a:xfrm>
          <a:prstGeom prst="ellipse">
            <a:avLst/>
          </a:prstGeom>
          <a:solidFill>
            <a:srgbClr val="BDE7FF">
              <a:alpha val="50195"/>
            </a:srgbClr>
          </a:solidFill>
          <a:ln w="38100" algn="ctr">
            <a:solidFill>
              <a:srgbClr val="3399CC"/>
            </a:solidFill>
            <a:round/>
            <a:headEnd/>
            <a:tailEnd/>
          </a:ln>
        </p:spPr>
        <p:txBody>
          <a:bodyPr/>
          <a:lstStyle/>
          <a:p>
            <a:pPr defTabSz="914400" eaLnBrk="0" hangingPunct="0"/>
            <a:endParaRPr lang="en-US" sz="2400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40964" name="Title 1"/>
          <p:cNvSpPr>
            <a:spLocks noGrp="1"/>
          </p:cNvSpPr>
          <p:nvPr>
            <p:ph type="title"/>
          </p:nvPr>
        </p:nvSpPr>
        <p:spPr>
          <a:xfrm>
            <a:off x="871540" y="246063"/>
            <a:ext cx="7997824" cy="592137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Teradata set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92925" y="64579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1BDAE4D-DD12-4531-9FDB-4DF3FC4DE03B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844550" y="2397125"/>
            <a:ext cx="2012950" cy="519113"/>
          </a:xfrm>
          <a:prstGeom prst="roundRect">
            <a:avLst>
              <a:gd name="adj" fmla="val 10000"/>
            </a:avLst>
          </a:prstGeom>
          <a:blipFill rotWithShape="0"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2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968" name="Oval 7"/>
          <p:cNvSpPr>
            <a:spLocks noChangeArrowheads="1"/>
          </p:cNvSpPr>
          <p:nvPr/>
        </p:nvSpPr>
        <p:spPr bwMode="auto">
          <a:xfrm>
            <a:off x="4297363" y="1649413"/>
            <a:ext cx="4572000" cy="4422775"/>
          </a:xfrm>
          <a:prstGeom prst="ellipse">
            <a:avLst/>
          </a:prstGeom>
          <a:solidFill>
            <a:srgbClr val="FFC7A9">
              <a:alpha val="50195"/>
            </a:srgbClr>
          </a:solidFill>
          <a:ln w="38100" algn="ctr">
            <a:solidFill>
              <a:srgbClr val="EEB211"/>
            </a:solidFill>
            <a:round/>
            <a:headEnd/>
            <a:tailEnd/>
          </a:ln>
        </p:spPr>
        <p:txBody>
          <a:bodyPr/>
          <a:lstStyle/>
          <a:p>
            <a:pPr defTabSz="914400" eaLnBrk="0" hangingPunct="0"/>
            <a:endParaRPr lang="en-US" sz="2400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40969" name="Rectangle 10"/>
          <p:cNvSpPr>
            <a:spLocks noChangeArrowheads="1"/>
          </p:cNvSpPr>
          <p:nvPr/>
        </p:nvSpPr>
        <p:spPr bwMode="auto">
          <a:xfrm>
            <a:off x="6951663" y="3176588"/>
            <a:ext cx="219233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/>
            <a: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  <a:t>Integrated Data       Warehouse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  <a:t> </a:t>
            </a: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Exec Dashboards 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Adhoc/OLAP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Complex SQL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</a:t>
            </a:r>
            <a:r>
              <a:rPr lang="en-US" sz="1400" b="1" i="1">
                <a:solidFill>
                  <a:srgbClr val="000000"/>
                </a:solidFill>
                <a:ea typeface="ヒラギノ角ゴ Pro W3"/>
                <a:cs typeface="ヒラギノ角ゴ Pro W3"/>
              </a:rPr>
              <a:t>SQL</a:t>
            </a:r>
          </a:p>
          <a:p>
            <a:pPr defTabSz="914400"/>
            <a:endParaRPr lang="en-US" sz="1400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40970" name="Rectangle 12"/>
          <p:cNvSpPr>
            <a:spLocks noChangeArrowheads="1"/>
          </p:cNvSpPr>
          <p:nvPr/>
        </p:nvSpPr>
        <p:spPr bwMode="auto">
          <a:xfrm>
            <a:off x="566738" y="3192463"/>
            <a:ext cx="22431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/>
            <a: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  <a:t>Data transformation </a:t>
            </a:r>
            <a:b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</a:br>
            <a: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  <a:t>&amp; batch processing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Image processing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Search indexes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Graph  (PYMK)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</a:t>
            </a:r>
            <a:r>
              <a:rPr lang="en-US" sz="1400" b="1" i="1">
                <a:solidFill>
                  <a:srgbClr val="000000"/>
                </a:solidFill>
                <a:ea typeface="ヒラギノ角ゴ Pro W3"/>
                <a:cs typeface="ヒラギノ角ゴ Pro W3"/>
              </a:rPr>
              <a:t>MapReduce</a:t>
            </a:r>
          </a:p>
        </p:txBody>
      </p:sp>
      <p:pic>
        <p:nvPicPr>
          <p:cNvPr id="40971" name="Picture 16" descr="TER_4C_TAG PP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38" y="23574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2" name="Rectangle 11"/>
          <p:cNvSpPr>
            <a:spLocks noChangeArrowheads="1"/>
          </p:cNvSpPr>
          <p:nvPr/>
        </p:nvSpPr>
        <p:spPr bwMode="auto">
          <a:xfrm>
            <a:off x="3554413" y="3192463"/>
            <a:ext cx="2466975" cy="1600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/>
            <a:r>
              <a:rPr lang="en-US" sz="1400" b="1">
                <a:solidFill>
                  <a:srgbClr val="000000"/>
                </a:solidFill>
                <a:ea typeface="ヒラギノ角ゴ Pro W3"/>
                <a:cs typeface="ヒラギノ角ゴ Pro W3"/>
              </a:rPr>
              <a:t>Analytic Platform for  data discovery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nPath Pattern/Path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Clickstream analysis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A/B site testing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Data Sciences discovery</a:t>
            </a:r>
          </a:p>
          <a:p>
            <a:pPr defTabSz="914400">
              <a:buFont typeface="Arial" pitchFamily="34" charset="0"/>
              <a:buChar char="•"/>
            </a:pPr>
            <a:r>
              <a:rPr lang="en-US" sz="1400">
                <a:solidFill>
                  <a:srgbClr val="000000"/>
                </a:solidFill>
                <a:ea typeface="ヒラギノ角ゴ Pro W3"/>
                <a:cs typeface="ヒラギノ角ゴ Pro W3"/>
              </a:rPr>
              <a:t> </a:t>
            </a:r>
            <a:r>
              <a:rPr lang="en-US" sz="1400" b="1" i="1">
                <a:solidFill>
                  <a:srgbClr val="000000"/>
                </a:solidFill>
                <a:ea typeface="ヒラギノ角ゴ Pro W3"/>
                <a:cs typeface="ヒラギノ角ゴ Pro W3"/>
              </a:rPr>
              <a:t>SQL-MapReduce</a:t>
            </a:r>
          </a:p>
        </p:txBody>
      </p:sp>
      <p:sp>
        <p:nvSpPr>
          <p:cNvPr id="40973" name="Text Box 1021"/>
          <p:cNvSpPr txBox="1">
            <a:spLocks noChangeArrowheads="1"/>
          </p:cNvSpPr>
          <p:nvPr/>
        </p:nvSpPr>
        <p:spPr bwMode="auto">
          <a:xfrm>
            <a:off x="4784725" y="1119188"/>
            <a:ext cx="2471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sz="1200" i="1">
                <a:solidFill>
                  <a:srgbClr val="C00000"/>
                </a:solidFill>
                <a:latin typeface="Verdana" pitchFamily="34" charset="0"/>
                <a:ea typeface="ヒラギノ角ゴ Pro W3"/>
                <a:cs typeface="ヒラギノ角ゴ Pro W3"/>
              </a:rPr>
              <a:t>Aster/Teradata                    Bi-Directional Connector </a:t>
            </a:r>
          </a:p>
        </p:txBody>
      </p:sp>
      <p:sp>
        <p:nvSpPr>
          <p:cNvPr id="40974" name="Text Box 1021"/>
          <p:cNvSpPr txBox="1">
            <a:spLocks noChangeArrowheads="1"/>
          </p:cNvSpPr>
          <p:nvPr/>
        </p:nvSpPr>
        <p:spPr bwMode="auto">
          <a:xfrm>
            <a:off x="1509713" y="1112838"/>
            <a:ext cx="204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sz="1200" i="1">
                <a:solidFill>
                  <a:srgbClr val="C00000"/>
                </a:solidFill>
                <a:latin typeface="Verdana" pitchFamily="34" charset="0"/>
                <a:ea typeface="ヒラギノ角ゴ Pro W3"/>
                <a:cs typeface="ヒラギノ角ゴ Pro W3"/>
              </a:rPr>
              <a:t>Aster/Teradata            Hadoop Connectors</a:t>
            </a:r>
          </a:p>
        </p:txBody>
      </p:sp>
      <p:sp>
        <p:nvSpPr>
          <p:cNvPr id="16" name="Round Diagonal Corner Rectangle 15"/>
          <p:cNvSpPr/>
          <p:nvPr/>
        </p:nvSpPr>
        <p:spPr bwMode="auto">
          <a:xfrm>
            <a:off x="587375" y="5691188"/>
            <a:ext cx="2698750" cy="758825"/>
          </a:xfrm>
          <a:prstGeom prst="round2DiagRect">
            <a:avLst/>
          </a:prstGeom>
          <a:solidFill>
            <a:schemeClr val="tx2"/>
          </a:solidFill>
          <a:ln w="28575">
            <a:noFill/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ea typeface="ヒラギノ角ゴ Pro W3" pitchFamily="-32" charset="-128"/>
              </a:rPr>
              <a:t>Batch data transformations for engineering groups using HDFS + </a:t>
            </a:r>
            <a:r>
              <a:rPr lang="en-US" sz="1200" dirty="0" err="1">
                <a:solidFill>
                  <a:schemeClr val="bg1"/>
                </a:solidFill>
                <a:ea typeface="ヒラギノ角ゴ Pro W3" pitchFamily="-32" charset="-128"/>
              </a:rPr>
              <a:t>MapReduce</a:t>
            </a:r>
            <a:endParaRPr lang="en-US" sz="1200" dirty="0">
              <a:solidFill>
                <a:schemeClr val="bg1"/>
              </a:solidFill>
              <a:ea typeface="ヒラギノ角ゴ Pro W3" pitchFamily="-32" charset="-128"/>
            </a:endParaRPr>
          </a:p>
        </p:txBody>
      </p:sp>
      <p:sp>
        <p:nvSpPr>
          <p:cNvPr id="17" name="Round Diagonal Corner Rectangle 16"/>
          <p:cNvSpPr/>
          <p:nvPr/>
        </p:nvSpPr>
        <p:spPr bwMode="auto">
          <a:xfrm>
            <a:off x="3554413" y="5691188"/>
            <a:ext cx="2603500" cy="720725"/>
          </a:xfrm>
          <a:prstGeom prst="round2DiagRect">
            <a:avLst/>
          </a:prstGeom>
          <a:solidFill>
            <a:srgbClr val="C41230"/>
          </a:solidFill>
          <a:ln w="28575">
            <a:noFill/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0" fontAlgn="auto" hangingPunct="0">
              <a:spcBef>
                <a:spcPts val="475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FFFFFF"/>
                </a:solidFill>
                <a:ea typeface="ヒラギノ角ゴ Pro W3" pitchFamily="64" charset="-128"/>
                <a:cs typeface="Arial" pitchFamily="34" charset="0"/>
              </a:rPr>
              <a:t>Interactive MapReduce          analytics for the enterprise    using MapReduce Analytics &amp; </a:t>
            </a:r>
            <a:br>
              <a:rPr lang="en-US" sz="1200" dirty="0">
                <a:solidFill>
                  <a:srgbClr val="FFFFFF"/>
                </a:solidFill>
                <a:ea typeface="ヒラギノ角ゴ Pro W3" pitchFamily="64" charset="-128"/>
                <a:cs typeface="Arial" pitchFamily="34" charset="0"/>
              </a:rPr>
            </a:br>
            <a:r>
              <a:rPr lang="en-US" sz="1200" dirty="0">
                <a:solidFill>
                  <a:srgbClr val="FFFFFF"/>
                </a:solidFill>
                <a:ea typeface="ヒラギノ角ゴ Pro W3" pitchFamily="64" charset="-128"/>
                <a:cs typeface="Arial" pitchFamily="34" charset="0"/>
              </a:rPr>
              <a:t>SQL-MapReduce</a:t>
            </a:r>
          </a:p>
        </p:txBody>
      </p:sp>
      <p:sp>
        <p:nvSpPr>
          <p:cNvPr id="18" name="Round Diagonal Corner Rectangle 17"/>
          <p:cNvSpPr/>
          <p:nvPr/>
        </p:nvSpPr>
        <p:spPr bwMode="auto">
          <a:xfrm>
            <a:off x="6426200" y="5691188"/>
            <a:ext cx="2605088" cy="704850"/>
          </a:xfrm>
          <a:prstGeom prst="round2DiagRect">
            <a:avLst/>
          </a:prstGeom>
          <a:gradFill flip="none" rotWithShape="1">
            <a:gsLst>
              <a:gs pos="0">
                <a:srgbClr val="C86B04"/>
              </a:gs>
              <a:gs pos="32000">
                <a:srgbClr val="EF8A1E">
                  <a:shade val="67500"/>
                  <a:satMod val="115000"/>
                </a:srgbClr>
              </a:gs>
              <a:gs pos="100000">
                <a:srgbClr val="EF8A1E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dist="12699" dir="13140051" algn="ctr" rotWithShape="0">
              <a:srgbClr val="DECAA6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 defTabSz="4222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rgbClr val="FFFFFF"/>
                </a:solidFill>
                <a:latin typeface="+mn-lt"/>
                <a:ea typeface="ヒラギノ角ゴ Pro W3" pitchFamily="64" charset="-128"/>
                <a:cs typeface="Arial" pitchFamily="34" charset="0"/>
              </a:rPr>
              <a:t>Integration with structured data, operational intelligence, scalable distribution of analytics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32175" y="2387600"/>
            <a:ext cx="2743200" cy="465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0979" name="Picture 8" descr="TERADATA-ASTER-LOGO-4C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550" y="2462213"/>
            <a:ext cx="25844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0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2B45914-014A-44D0-823B-96BC995C45E4}" type="slidenum">
              <a:rPr lang="en-US"/>
              <a:pPr/>
              <a:t>2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445375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What is learning?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309992" cy="4835525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 “Learning is making useful changes in our minds” </a:t>
            </a:r>
            <a:endParaRPr lang="en-US" sz="2800" dirty="0">
              <a:solidFill>
                <a:schemeClr val="tx1"/>
              </a:solidFill>
              <a:cs typeface="Times New Roman" pitchFamily="18" charset="0"/>
            </a:endParaRPr>
          </a:p>
          <a:p>
            <a:pPr marL="514350" lvl="1" indent="0">
              <a:buNone/>
            </a:pPr>
            <a:r>
              <a:rPr lang="en-US" dirty="0"/>
              <a:t>Marvin </a:t>
            </a:r>
            <a:r>
              <a:rPr lang="en-US" dirty="0" err="1" smtClean="0"/>
              <a:t>Minsky</a:t>
            </a:r>
            <a:endParaRPr lang="en-US" dirty="0"/>
          </a:p>
          <a:p>
            <a:pPr marL="514350" lvl="1" indent="0">
              <a:buNone/>
            </a:pPr>
            <a:endParaRPr lang="en-US" sz="1400" dirty="0"/>
          </a:p>
          <a:p>
            <a:r>
              <a:rPr lang="en-US" sz="2800" dirty="0" smtClean="0">
                <a:solidFill>
                  <a:schemeClr val="tx1"/>
                </a:solidFill>
              </a:rPr>
              <a:t> “Learning is constructing or modifying representations of what is being experienced” </a:t>
            </a:r>
            <a:endParaRPr lang="en-US" sz="2800" dirty="0">
              <a:solidFill>
                <a:schemeClr val="tx1"/>
              </a:solidFill>
            </a:endParaRPr>
          </a:p>
          <a:p>
            <a:pPr marL="514350" lvl="1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Ryszard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Michalski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1400" dirty="0" smtClean="0">
              <a:solidFill>
                <a:schemeClr val="tx1"/>
              </a:solidFill>
            </a:endParaRPr>
          </a:p>
          <a:p>
            <a:pPr lvl="0"/>
            <a:r>
              <a:rPr lang="en-US" sz="2800" dirty="0" smtClean="0">
                <a:solidFill>
                  <a:srgbClr val="000000"/>
                </a:solidFill>
              </a:rPr>
              <a:t> “</a:t>
            </a:r>
            <a:r>
              <a:rPr lang="en-US" sz="2800" dirty="0">
                <a:solidFill>
                  <a:srgbClr val="000000"/>
                </a:solidFill>
              </a:rPr>
              <a:t>Learning denotes changes in a system that ... enable a system to do the same task more efficiently the next time” </a:t>
            </a:r>
          </a:p>
          <a:p>
            <a:pPr marL="628650" lvl="2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Herbert </a:t>
            </a:r>
            <a:r>
              <a:rPr lang="en-US" sz="2800" dirty="0">
                <a:solidFill>
                  <a:srgbClr val="000000"/>
                </a:solidFill>
              </a:rPr>
              <a:t>Simon </a:t>
            </a:r>
          </a:p>
          <a:p>
            <a:pPr marL="51435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661275" cy="592137"/>
          </a:xfrm>
        </p:spPr>
        <p:txBody>
          <a:bodyPr/>
          <a:lstStyle/>
          <a:p>
            <a:pPr>
              <a:defRPr/>
            </a:pP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What is </a:t>
            </a:r>
            <a:r>
              <a:rPr lang="en-US" altLang="zh-CN" b="1" dirty="0" smtClean="0">
                <a:solidFill>
                  <a:schemeClr val="tx1"/>
                </a:solidFill>
                <a:ea typeface="SimSun" pitchFamily="2" charset="-122"/>
              </a:rPr>
              <a:t>Machine </a:t>
            </a: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L</a:t>
            </a:r>
            <a:r>
              <a:rPr lang="en-US" altLang="zh-CN" b="1" dirty="0" smtClean="0">
                <a:solidFill>
                  <a:schemeClr val="tx1"/>
                </a:solidFill>
                <a:ea typeface="SimSun" pitchFamily="2" charset="-122"/>
              </a:rPr>
              <a:t>earning</a:t>
            </a: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?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640762" cy="5040312"/>
          </a:xfrm>
        </p:spPr>
        <p:txBody>
          <a:bodyPr/>
          <a:lstStyle/>
          <a:p>
            <a:r>
              <a:rPr lang="en-US" altLang="zh-CN" sz="2000" dirty="0" smtClean="0">
                <a:solidFill>
                  <a:schemeClr val="tx1"/>
                </a:solidFill>
                <a:ea typeface="SimSun" pitchFamily="2" charset="-122"/>
              </a:rPr>
              <a:t>Definition</a:t>
            </a:r>
          </a:p>
          <a:p>
            <a:pPr lvl="1"/>
            <a:r>
              <a:rPr lang="en-US" altLang="zh-CN" sz="2000" b="1" dirty="0" smtClean="0">
                <a:ea typeface="SimSun" pitchFamily="2" charset="-122"/>
              </a:rPr>
              <a:t>A program learns from experience E with respect to some class of tasks T and performance measure P, if its performance at task T, as measured by P, improves with experience E</a:t>
            </a:r>
            <a:endParaRPr lang="zh-CN" altLang="en-US" sz="2000" b="1" dirty="0" smtClean="0">
              <a:ea typeface="SimSun" pitchFamily="2" charset="-122"/>
            </a:endParaRPr>
          </a:p>
          <a:p>
            <a:r>
              <a:rPr lang="en-US" altLang="zh-CN" sz="2000" dirty="0" smtClean="0">
                <a:solidFill>
                  <a:schemeClr val="tx1"/>
                </a:solidFill>
                <a:ea typeface="SimSun" pitchFamily="2" charset="-122"/>
              </a:rPr>
              <a:t>Learning systems are not directly programmed to solve a problem, instead develop own program based on</a:t>
            </a:r>
          </a:p>
          <a:p>
            <a:pPr lvl="1"/>
            <a:r>
              <a:rPr lang="en-US" altLang="zh-CN" sz="2000" b="1" dirty="0" smtClean="0">
                <a:ea typeface="SimSun" pitchFamily="2" charset="-122"/>
              </a:rPr>
              <a:t>examples of how they should behave</a:t>
            </a:r>
          </a:p>
          <a:p>
            <a:pPr lvl="1"/>
            <a:r>
              <a:rPr lang="en-US" altLang="zh-CN" sz="2000" b="1" dirty="0" smtClean="0">
                <a:ea typeface="SimSun" pitchFamily="2" charset="-122"/>
              </a:rPr>
              <a:t>from trial-and-error experience trying to solve the problem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Another definition</a:t>
            </a:r>
            <a:endParaRPr lang="en-US" altLang="zh-CN" sz="2000" dirty="0" smtClean="0">
              <a:ea typeface="SimSun" pitchFamily="2" charset="-122"/>
            </a:endParaRPr>
          </a:p>
          <a:p>
            <a:pPr lvl="1"/>
            <a:r>
              <a:rPr lang="en-US" altLang="zh-CN" sz="2000" b="1" dirty="0" smtClean="0">
                <a:ea typeface="SimSun" pitchFamily="2" charset="-122"/>
              </a:rPr>
              <a:t>For the purposes of computer, machine learning should really be viewed as a set of techniques for leveraging data</a:t>
            </a:r>
          </a:p>
          <a:p>
            <a:pPr lvl="1"/>
            <a:r>
              <a:rPr lang="en-US" sz="2000" b="1" dirty="0" smtClean="0"/>
              <a:t>Machine Learning algorithms discover the relationships between the variables of a system (input, output and hidden) from direct samples of the system</a:t>
            </a:r>
          </a:p>
          <a:p>
            <a:pPr lvl="1"/>
            <a:r>
              <a:rPr lang="en-US" sz="2000" b="1" dirty="0" smtClean="0"/>
              <a:t>These algorithms originate from many fields (Statistics, mathematics, theoretical computer science, physics, neuroscience, etc.)</a:t>
            </a:r>
          </a:p>
          <a:p>
            <a:pPr lvl="1"/>
            <a:endParaRPr lang="en-US" sz="2000" b="1" dirty="0" smtClean="0"/>
          </a:p>
          <a:p>
            <a:endParaRPr lang="en-US" altLang="zh-CN" sz="1100" dirty="0" smtClean="0">
              <a:ea typeface="SimSun" pitchFamily="2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8"/>
          <p:cNvGrpSpPr>
            <a:grpSpLocks/>
          </p:cNvGrpSpPr>
          <p:nvPr/>
        </p:nvGrpSpPr>
        <p:grpSpPr bwMode="auto">
          <a:xfrm>
            <a:off x="785813" y="1671638"/>
            <a:ext cx="7727950" cy="3954462"/>
            <a:chOff x="417040" y="1706674"/>
            <a:chExt cx="7899376" cy="3954574"/>
          </a:xfrm>
        </p:grpSpPr>
        <p:grpSp>
          <p:nvGrpSpPr>
            <p:cNvPr id="6148" name="Group 2"/>
            <p:cNvGrpSpPr>
              <a:grpSpLocks/>
            </p:cNvGrpSpPr>
            <p:nvPr/>
          </p:nvGrpSpPr>
          <p:grpSpPr bwMode="auto">
            <a:xfrm>
              <a:off x="675016" y="2292670"/>
              <a:ext cx="7324341" cy="1287665"/>
              <a:chOff x="1050932" y="1600200"/>
              <a:chExt cx="6844683" cy="1524000"/>
            </a:xfrm>
          </p:grpSpPr>
          <p:sp>
            <p:nvSpPr>
              <p:cNvPr id="6159" name="Rectangle 4"/>
              <p:cNvSpPr>
                <a:spLocks noChangeArrowheads="1"/>
              </p:cNvSpPr>
              <p:nvPr/>
            </p:nvSpPr>
            <p:spPr bwMode="auto">
              <a:xfrm>
                <a:off x="3359150" y="1600200"/>
                <a:ext cx="2667000" cy="1524000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800"/>
                  <a:t>Computer</a:t>
                </a:r>
              </a:p>
            </p:txBody>
          </p:sp>
          <p:sp>
            <p:nvSpPr>
              <p:cNvPr id="6160" name="Line 6"/>
              <p:cNvSpPr>
                <a:spLocks noChangeShapeType="1"/>
              </p:cNvSpPr>
              <p:nvPr/>
            </p:nvSpPr>
            <p:spPr bwMode="auto">
              <a:xfrm>
                <a:off x="2438400" y="2057400"/>
                <a:ext cx="9144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1" name="Line 7"/>
              <p:cNvSpPr>
                <a:spLocks noChangeShapeType="1"/>
              </p:cNvSpPr>
              <p:nvPr/>
            </p:nvSpPr>
            <p:spPr bwMode="auto">
              <a:xfrm>
                <a:off x="2438400" y="2743200"/>
                <a:ext cx="9144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Line 8"/>
              <p:cNvSpPr>
                <a:spLocks noChangeShapeType="1"/>
              </p:cNvSpPr>
              <p:nvPr/>
            </p:nvSpPr>
            <p:spPr bwMode="auto">
              <a:xfrm>
                <a:off x="6019800" y="2286000"/>
                <a:ext cx="76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3" name="Text Box 10"/>
              <p:cNvSpPr txBox="1">
                <a:spLocks noChangeArrowheads="1"/>
              </p:cNvSpPr>
              <p:nvPr/>
            </p:nvSpPr>
            <p:spPr bwMode="auto">
              <a:xfrm>
                <a:off x="1553259" y="1692275"/>
                <a:ext cx="646331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Data</a:t>
                </a:r>
              </a:p>
            </p:txBody>
          </p:sp>
          <p:sp>
            <p:nvSpPr>
              <p:cNvPr id="6164" name="Text Box 11"/>
              <p:cNvSpPr txBox="1">
                <a:spLocks noChangeArrowheads="1"/>
              </p:cNvSpPr>
              <p:nvPr/>
            </p:nvSpPr>
            <p:spPr bwMode="auto">
              <a:xfrm>
                <a:off x="1050932" y="2362200"/>
                <a:ext cx="100963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Program</a:t>
                </a:r>
              </a:p>
            </p:txBody>
          </p:sp>
          <p:sp>
            <p:nvSpPr>
              <p:cNvPr id="6165" name="Text Box 12"/>
              <p:cNvSpPr txBox="1">
                <a:spLocks noChangeArrowheads="1"/>
              </p:cNvSpPr>
              <p:nvPr/>
            </p:nvSpPr>
            <p:spPr bwMode="auto">
              <a:xfrm>
                <a:off x="7069748" y="1981200"/>
                <a:ext cx="825867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Output</a:t>
                </a:r>
              </a:p>
            </p:txBody>
          </p:sp>
        </p:grpSp>
        <p:grpSp>
          <p:nvGrpSpPr>
            <p:cNvPr id="6149" name="Group 3"/>
            <p:cNvGrpSpPr>
              <a:grpSpLocks/>
            </p:cNvGrpSpPr>
            <p:nvPr/>
          </p:nvGrpSpPr>
          <p:grpSpPr bwMode="auto">
            <a:xfrm>
              <a:off x="956401" y="4373583"/>
              <a:ext cx="7360015" cy="1287665"/>
              <a:chOff x="1354747" y="4419600"/>
              <a:chExt cx="6878020" cy="1524000"/>
            </a:xfrm>
          </p:grpSpPr>
          <p:sp>
            <p:nvSpPr>
              <p:cNvPr id="6152" name="Rectangle 19"/>
              <p:cNvSpPr>
                <a:spLocks noChangeArrowheads="1"/>
              </p:cNvSpPr>
              <p:nvPr/>
            </p:nvSpPr>
            <p:spPr bwMode="auto">
              <a:xfrm>
                <a:off x="3429000" y="4419600"/>
                <a:ext cx="2667000" cy="1524000"/>
              </a:xfrm>
              <a:prstGeom prst="rect">
                <a:avLst/>
              </a:prstGeom>
              <a:solidFill>
                <a:schemeClr val="accent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1800"/>
                  <a:t>Computer</a:t>
                </a:r>
              </a:p>
            </p:txBody>
          </p:sp>
          <p:sp>
            <p:nvSpPr>
              <p:cNvPr id="6153" name="Line 20"/>
              <p:cNvSpPr>
                <a:spLocks noChangeShapeType="1"/>
              </p:cNvSpPr>
              <p:nvPr/>
            </p:nvSpPr>
            <p:spPr bwMode="auto">
              <a:xfrm>
                <a:off x="2514600" y="4876800"/>
                <a:ext cx="9144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Line 21"/>
              <p:cNvSpPr>
                <a:spLocks noChangeShapeType="1"/>
              </p:cNvSpPr>
              <p:nvPr/>
            </p:nvSpPr>
            <p:spPr bwMode="auto">
              <a:xfrm>
                <a:off x="2514600" y="5562600"/>
                <a:ext cx="9144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5" name="Line 22"/>
              <p:cNvSpPr>
                <a:spLocks noChangeShapeType="1"/>
              </p:cNvSpPr>
              <p:nvPr/>
            </p:nvSpPr>
            <p:spPr bwMode="auto">
              <a:xfrm>
                <a:off x="6096000" y="5105400"/>
                <a:ext cx="7620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Text Box 23"/>
              <p:cNvSpPr txBox="1">
                <a:spLocks noChangeArrowheads="1"/>
              </p:cNvSpPr>
              <p:nvPr/>
            </p:nvSpPr>
            <p:spPr bwMode="auto">
              <a:xfrm>
                <a:off x="1629459" y="4511675"/>
                <a:ext cx="646331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Data</a:t>
                </a:r>
              </a:p>
            </p:txBody>
          </p:sp>
          <p:sp>
            <p:nvSpPr>
              <p:cNvPr id="6157" name="Text Box 24"/>
              <p:cNvSpPr txBox="1">
                <a:spLocks noChangeArrowheads="1"/>
              </p:cNvSpPr>
              <p:nvPr/>
            </p:nvSpPr>
            <p:spPr bwMode="auto">
              <a:xfrm>
                <a:off x="1354747" y="5257800"/>
                <a:ext cx="825867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Output</a:t>
                </a:r>
              </a:p>
            </p:txBody>
          </p:sp>
          <p:sp>
            <p:nvSpPr>
              <p:cNvPr id="6158" name="Text Box 25"/>
              <p:cNvSpPr txBox="1">
                <a:spLocks noChangeArrowheads="1"/>
              </p:cNvSpPr>
              <p:nvPr/>
            </p:nvSpPr>
            <p:spPr bwMode="auto">
              <a:xfrm>
                <a:off x="7223132" y="4800600"/>
                <a:ext cx="100963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1800"/>
                  <a:t>Program</a:t>
                </a:r>
              </a:p>
            </p:txBody>
          </p:sp>
        </p:grpSp>
        <p:sp>
          <p:nvSpPr>
            <p:cNvPr id="6150" name="TextBox 4"/>
            <p:cNvSpPr txBox="1">
              <a:spLocks noChangeArrowheads="1"/>
            </p:cNvSpPr>
            <p:nvPr/>
          </p:nvSpPr>
          <p:spPr bwMode="auto">
            <a:xfrm>
              <a:off x="417040" y="1706674"/>
              <a:ext cx="364279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2400" b="1" i="0"/>
                <a:t>Traditional programming </a:t>
              </a:r>
            </a:p>
          </p:txBody>
        </p:sp>
        <p:sp>
          <p:nvSpPr>
            <p:cNvPr id="6151" name="TextBox 20"/>
            <p:cNvSpPr txBox="1">
              <a:spLocks noChangeArrowheads="1"/>
            </p:cNvSpPr>
            <p:nvPr/>
          </p:nvSpPr>
          <p:spPr bwMode="auto">
            <a:xfrm>
              <a:off x="450935" y="3780739"/>
              <a:ext cx="269657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2400" b="1" i="0"/>
                <a:t>Machine Learning </a:t>
              </a:r>
            </a:p>
          </p:txBody>
        </p:sp>
      </p:grp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80920" cy="592137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olidFill>
                  <a:schemeClr val="tx1"/>
                </a:solidFill>
                <a:ea typeface="SimSun" pitchFamily="2" charset="-122"/>
              </a:rPr>
              <a:t>Machine Learning: Data </a:t>
            </a: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D</a:t>
            </a:r>
            <a:r>
              <a:rPr lang="en-US" altLang="zh-CN" b="1" dirty="0" smtClean="0">
                <a:solidFill>
                  <a:schemeClr val="tx1"/>
                </a:solidFill>
                <a:ea typeface="SimSun" pitchFamily="2" charset="-122"/>
              </a:rPr>
              <a:t>riven </a:t>
            </a:r>
            <a:r>
              <a:rPr lang="en-US" altLang="zh-CN" b="1" dirty="0">
                <a:solidFill>
                  <a:schemeClr val="tx1"/>
                </a:solidFill>
                <a:ea typeface="SimSun" pitchFamily="2" charset="-122"/>
              </a:rPr>
              <a:t>M</a:t>
            </a:r>
            <a:r>
              <a:rPr lang="en-US" altLang="zh-CN" b="1" dirty="0" smtClean="0">
                <a:solidFill>
                  <a:schemeClr val="tx1"/>
                </a:solidFill>
                <a:ea typeface="SimSun" pitchFamily="2" charset="-122"/>
              </a:rPr>
              <a:t>odeling</a:t>
            </a:r>
            <a:endParaRPr lang="en-US" altLang="zh-CN" b="1" dirty="0">
              <a:solidFill>
                <a:schemeClr val="tx1"/>
              </a:solidFill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86688" cy="7064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Magic?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>
                <a:solidFill>
                  <a:schemeClr val="tx1"/>
                </a:solidFill>
              </a:rPr>
              <a:t>No, more like gardening</a:t>
            </a:r>
          </a:p>
          <a:p>
            <a:pPr>
              <a:buFontTx/>
              <a:buNone/>
            </a:pPr>
            <a:endParaRPr lang="en-US" sz="28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 Seeds = Algorithms</a:t>
            </a:r>
          </a:p>
          <a:p>
            <a:endParaRPr lang="en-US" sz="8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 Nutrients = Data</a:t>
            </a:r>
          </a:p>
          <a:p>
            <a:endParaRPr lang="en-US" sz="8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 Gardener = You</a:t>
            </a:r>
          </a:p>
          <a:p>
            <a:endParaRPr lang="en-US" sz="8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 Plants = Programs</a:t>
            </a:r>
          </a:p>
        </p:txBody>
      </p:sp>
      <p:pic>
        <p:nvPicPr>
          <p:cNvPr id="7172" name="Picture 6" descr="natural_organic_garden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1575" y="1524000"/>
            <a:ext cx="3351213" cy="464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3" name="Rectangle 1"/>
          <p:cNvSpPr>
            <a:spLocks noChangeArrowheads="1"/>
          </p:cNvSpPr>
          <p:nvPr/>
        </p:nvSpPr>
        <p:spPr bwMode="auto">
          <a:xfrm>
            <a:off x="323850" y="4751388"/>
            <a:ext cx="41767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cs typeface="Times New Roman" pitchFamily="18" charset="0"/>
              </a:rPr>
              <a:t>“The goal of machine learning is to build computer system that can adapt and learn from their experience.”</a:t>
            </a:r>
            <a:r>
              <a:rPr lang="en-US" sz="2000" b="1"/>
              <a:t> </a:t>
            </a:r>
          </a:p>
          <a:p>
            <a:pPr lvl="1"/>
            <a:r>
              <a:rPr lang="en-US" sz="2000" b="1">
                <a:cs typeface="Times New Roman" pitchFamily="18" charset="0"/>
              </a:rPr>
              <a:t>Tom Dietterich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445375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The black-box approach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382000" cy="4619625"/>
          </a:xfrm>
        </p:spPr>
        <p:txBody>
          <a:bodyPr/>
          <a:lstStyle/>
          <a:p>
            <a:r>
              <a:rPr lang="en-US" sz="2400" smtClean="0">
                <a:solidFill>
                  <a:schemeClr val="tx1"/>
                </a:solidFill>
              </a:rPr>
              <a:t>Statistical models are not generators, they are predictors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A predictor is a function from observation X to action Z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After action is taken, outcome Y is observed which implies loss L (a real valued number)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Goal: find a predictor with small loss (in expectation, with high probability, cumulative,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332662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Main software components</a:t>
            </a:r>
          </a:p>
        </p:txBody>
      </p:sp>
      <p:grpSp>
        <p:nvGrpSpPr>
          <p:cNvPr id="9219" name="Group 26"/>
          <p:cNvGrpSpPr>
            <a:grpSpLocks/>
          </p:cNvGrpSpPr>
          <p:nvPr/>
        </p:nvGrpSpPr>
        <p:grpSpPr bwMode="auto">
          <a:xfrm>
            <a:off x="676275" y="1973263"/>
            <a:ext cx="4830763" cy="504825"/>
            <a:chOff x="674" y="1216"/>
            <a:chExt cx="3043" cy="318"/>
          </a:xfrm>
        </p:grpSpPr>
        <p:sp>
          <p:nvSpPr>
            <p:cNvPr id="9229" name="Oval 4"/>
            <p:cNvSpPr>
              <a:spLocks noChangeArrowheads="1"/>
            </p:cNvSpPr>
            <p:nvPr/>
          </p:nvSpPr>
          <p:spPr bwMode="auto">
            <a:xfrm>
              <a:off x="2923" y="1243"/>
              <a:ext cx="279" cy="2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b="1"/>
            </a:p>
          </p:txBody>
        </p:sp>
        <p:sp>
          <p:nvSpPr>
            <p:cNvPr id="9230" name="Text Box 17"/>
            <p:cNvSpPr txBox="1">
              <a:spLocks noChangeArrowheads="1"/>
            </p:cNvSpPr>
            <p:nvPr/>
          </p:nvSpPr>
          <p:spPr bwMode="auto">
            <a:xfrm>
              <a:off x="2404" y="1243"/>
              <a:ext cx="21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>
                  <a:latin typeface="Times" pitchFamily="18" charset="0"/>
                </a:rPr>
                <a:t>x</a:t>
              </a:r>
            </a:p>
          </p:txBody>
        </p:sp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3525" y="1243"/>
              <a:ext cx="1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>
                  <a:latin typeface="Times" pitchFamily="18" charset="0"/>
                </a:rPr>
                <a:t>z</a:t>
              </a:r>
            </a:p>
          </p:txBody>
        </p:sp>
        <p:cxnSp>
          <p:nvCxnSpPr>
            <p:cNvPr id="9232" name="AutoShape 19"/>
            <p:cNvCxnSpPr>
              <a:cxnSpLocks noChangeShapeType="1"/>
              <a:stCxn id="9230" idx="3"/>
              <a:endCxn id="9229" idx="2"/>
            </p:cNvCxnSpPr>
            <p:nvPr/>
          </p:nvCxnSpPr>
          <p:spPr bwMode="auto">
            <a:xfrm>
              <a:off x="2617" y="1389"/>
              <a:ext cx="30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33" name="AutoShape 20"/>
            <p:cNvCxnSpPr>
              <a:cxnSpLocks noChangeShapeType="1"/>
              <a:stCxn id="9229" idx="6"/>
              <a:endCxn id="9231" idx="1"/>
            </p:cNvCxnSpPr>
            <p:nvPr/>
          </p:nvCxnSpPr>
          <p:spPr bwMode="auto">
            <a:xfrm>
              <a:off x="3202" y="1389"/>
              <a:ext cx="32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234" name="Rectangle 22"/>
            <p:cNvSpPr>
              <a:spLocks noChangeArrowheads="1"/>
            </p:cNvSpPr>
            <p:nvPr/>
          </p:nvSpPr>
          <p:spPr bwMode="auto">
            <a:xfrm>
              <a:off x="674" y="1216"/>
              <a:ext cx="100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A predictor</a:t>
              </a:r>
            </a:p>
          </p:txBody>
        </p:sp>
      </p:grpSp>
      <p:grpSp>
        <p:nvGrpSpPr>
          <p:cNvPr id="9220" name="Group 27"/>
          <p:cNvGrpSpPr>
            <a:grpSpLocks/>
          </p:cNvGrpSpPr>
          <p:nvPr/>
        </p:nvGrpSpPr>
        <p:grpSpPr bwMode="auto">
          <a:xfrm>
            <a:off x="661988" y="2868613"/>
            <a:ext cx="7369175" cy="1141412"/>
            <a:chOff x="665" y="1780"/>
            <a:chExt cx="4642" cy="719"/>
          </a:xfrm>
        </p:grpSpPr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3753" y="1780"/>
              <a:ext cx="980" cy="719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 sz="2400" b="1">
                <a:latin typeface="Times" pitchFamily="18" charset="0"/>
              </a:endParaRPr>
            </a:p>
          </p:txBody>
        </p:sp>
        <p:sp>
          <p:nvSpPr>
            <p:cNvPr id="9223" name="Line 10"/>
            <p:cNvSpPr>
              <a:spLocks noChangeShapeType="1"/>
            </p:cNvSpPr>
            <p:nvPr/>
          </p:nvSpPr>
          <p:spPr bwMode="auto">
            <a:xfrm>
              <a:off x="1836" y="2121"/>
              <a:ext cx="19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9224" name="Object 11"/>
            <p:cNvGraphicFramePr>
              <a:graphicFrameLocks noChangeAspect="1"/>
            </p:cNvGraphicFramePr>
            <p:nvPr/>
          </p:nvGraphicFramePr>
          <p:xfrm>
            <a:off x="1979" y="2144"/>
            <a:ext cx="1639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1" name="Equation" r:id="rId4" imgW="1549400" imgH="203200" progId="Equation.3">
                    <p:embed/>
                  </p:oleObj>
                </mc:Choice>
                <mc:Fallback>
                  <p:oleObj name="Equation" r:id="rId4" imgW="1549400" imgH="20320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9" y="2144"/>
                          <a:ext cx="1639" cy="2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5" name="Line 12"/>
            <p:cNvSpPr>
              <a:spLocks noChangeShapeType="1"/>
            </p:cNvSpPr>
            <p:nvPr/>
          </p:nvSpPr>
          <p:spPr bwMode="auto">
            <a:xfrm>
              <a:off x="4729" y="2118"/>
              <a:ext cx="2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Oval 13"/>
            <p:cNvSpPr>
              <a:spLocks noChangeArrowheads="1"/>
            </p:cNvSpPr>
            <p:nvPr/>
          </p:nvSpPr>
          <p:spPr bwMode="auto">
            <a:xfrm>
              <a:off x="5028" y="1972"/>
              <a:ext cx="279" cy="2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 b="1"/>
            </a:p>
          </p:txBody>
        </p:sp>
        <p:sp>
          <p:nvSpPr>
            <p:cNvPr id="9227" name="Text Box 14"/>
            <p:cNvSpPr txBox="1">
              <a:spLocks noChangeArrowheads="1"/>
            </p:cNvSpPr>
            <p:nvPr/>
          </p:nvSpPr>
          <p:spPr bwMode="auto">
            <a:xfrm>
              <a:off x="1946" y="1801"/>
              <a:ext cx="161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400" b="1">
                  <a:latin typeface="Times" pitchFamily="18" charset="0"/>
                </a:rPr>
                <a:t>Training examples</a:t>
              </a:r>
            </a:p>
          </p:txBody>
        </p:sp>
        <p:sp>
          <p:nvSpPr>
            <p:cNvPr id="9228" name="Rectangle 23"/>
            <p:cNvSpPr>
              <a:spLocks noChangeArrowheads="1"/>
            </p:cNvSpPr>
            <p:nvPr/>
          </p:nvSpPr>
          <p:spPr bwMode="auto">
            <a:xfrm>
              <a:off x="665" y="1937"/>
              <a:ext cx="86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/>
                <a:t>A learner</a:t>
              </a:r>
            </a:p>
          </p:txBody>
        </p:sp>
      </p:grpSp>
      <p:sp>
        <p:nvSpPr>
          <p:cNvPr id="9221" name="Rectangle 24"/>
          <p:cNvSpPr>
            <a:spLocks noChangeArrowheads="1"/>
          </p:cNvSpPr>
          <p:nvPr/>
        </p:nvSpPr>
        <p:spPr bwMode="auto">
          <a:xfrm>
            <a:off x="966788" y="4592638"/>
            <a:ext cx="6421437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We assume the predictor will be applied to </a:t>
            </a:r>
            <a:br>
              <a:rPr lang="en-US" sz="2400" b="1"/>
            </a:br>
            <a:r>
              <a:rPr lang="en-US" sz="2400" b="1"/>
              <a:t>examples similar to those on which it was trained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661275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Learning in a system</a:t>
            </a:r>
          </a:p>
        </p:txBody>
      </p:sp>
      <p:grpSp>
        <p:nvGrpSpPr>
          <p:cNvPr id="10243" name="Group 1"/>
          <p:cNvGrpSpPr>
            <a:grpSpLocks/>
          </p:cNvGrpSpPr>
          <p:nvPr/>
        </p:nvGrpSpPr>
        <p:grpSpPr bwMode="auto">
          <a:xfrm>
            <a:off x="579438" y="1738313"/>
            <a:ext cx="7772400" cy="4683125"/>
            <a:chOff x="579438" y="1851025"/>
            <a:chExt cx="7772400" cy="4681538"/>
          </a:xfrm>
        </p:grpSpPr>
        <p:sp>
          <p:nvSpPr>
            <p:cNvPr id="10244" name="Rectangle 13"/>
            <p:cNvSpPr>
              <a:spLocks noChangeArrowheads="1"/>
            </p:cNvSpPr>
            <p:nvPr/>
          </p:nvSpPr>
          <p:spPr bwMode="auto">
            <a:xfrm>
              <a:off x="2559050" y="1851025"/>
              <a:ext cx="3673475" cy="1309688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 b="1">
                  <a:solidFill>
                    <a:schemeClr val="bg1"/>
                  </a:solidFill>
                  <a:latin typeface="Times" pitchFamily="18" charset="0"/>
                </a:rPr>
                <a:t>Learning System</a:t>
              </a:r>
            </a:p>
          </p:txBody>
        </p:sp>
        <p:grpSp>
          <p:nvGrpSpPr>
            <p:cNvPr id="10245" name="Group 47"/>
            <p:cNvGrpSpPr>
              <a:grpSpLocks/>
            </p:cNvGrpSpPr>
            <p:nvPr/>
          </p:nvGrpSpPr>
          <p:grpSpPr bwMode="auto">
            <a:xfrm>
              <a:off x="2154238" y="2506663"/>
              <a:ext cx="1733550" cy="1573212"/>
              <a:chOff x="1357" y="1579"/>
              <a:chExt cx="1092" cy="991"/>
            </a:xfrm>
          </p:grpSpPr>
          <p:grpSp>
            <p:nvGrpSpPr>
              <p:cNvPr id="10269" name="Group 29"/>
              <p:cNvGrpSpPr>
                <a:grpSpLocks/>
              </p:cNvGrpSpPr>
              <p:nvPr/>
            </p:nvGrpSpPr>
            <p:grpSpPr bwMode="auto">
              <a:xfrm>
                <a:off x="1357" y="2063"/>
                <a:ext cx="1092" cy="301"/>
                <a:chOff x="731" y="2502"/>
                <a:chExt cx="1092" cy="301"/>
              </a:xfrm>
            </p:grpSpPr>
            <p:sp>
              <p:nvSpPr>
                <p:cNvPr id="10271" name="Oval 7"/>
                <p:cNvSpPr>
                  <a:spLocks noChangeArrowheads="1"/>
                </p:cNvSpPr>
                <p:nvPr/>
              </p:nvSpPr>
              <p:spPr bwMode="auto">
                <a:xfrm>
                  <a:off x="731" y="2512"/>
                  <a:ext cx="279" cy="291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014" y="2502"/>
                  <a:ext cx="809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 i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sz="2400">
                      <a:latin typeface="Times" pitchFamily="18" charset="0"/>
                    </a:rPr>
                    <a:t>predictor</a:t>
                  </a:r>
                </a:p>
              </p:txBody>
            </p:sp>
          </p:grpSp>
          <p:cxnSp>
            <p:nvCxnSpPr>
              <p:cNvPr id="10270" name="AutoShape 16"/>
              <p:cNvCxnSpPr>
                <a:cxnSpLocks noChangeShapeType="1"/>
                <a:stCxn id="10244" idx="1"/>
                <a:endCxn id="10266" idx="1"/>
              </p:cNvCxnSpPr>
              <p:nvPr/>
            </p:nvCxnSpPr>
            <p:spPr bwMode="auto">
              <a:xfrm rot="10800000" flipH="1" flipV="1">
                <a:off x="1612" y="1579"/>
                <a:ext cx="432" cy="991"/>
              </a:xfrm>
              <a:prstGeom prst="curvedConnector3">
                <a:avLst>
                  <a:gd name="adj1" fmla="val -33333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0246" name="Group 48"/>
            <p:cNvGrpSpPr>
              <a:grpSpLocks/>
            </p:cNvGrpSpPr>
            <p:nvPr/>
          </p:nvGrpSpPr>
          <p:grpSpPr bwMode="auto">
            <a:xfrm>
              <a:off x="5195888" y="2506663"/>
              <a:ext cx="2640012" cy="1573212"/>
              <a:chOff x="3273" y="1579"/>
              <a:chExt cx="1663" cy="991"/>
            </a:xfrm>
          </p:grpSpPr>
          <p:cxnSp>
            <p:nvCxnSpPr>
              <p:cNvPr id="10267" name="AutoShape 15"/>
              <p:cNvCxnSpPr>
                <a:cxnSpLocks noChangeShapeType="1"/>
                <a:stCxn id="10266" idx="3"/>
                <a:endCxn id="10244" idx="3"/>
              </p:cNvCxnSpPr>
              <p:nvPr/>
            </p:nvCxnSpPr>
            <p:spPr bwMode="auto">
              <a:xfrm flipV="1">
                <a:off x="3273" y="1579"/>
                <a:ext cx="653" cy="991"/>
              </a:xfrm>
              <a:prstGeom prst="curvedConnector3">
                <a:avLst>
                  <a:gd name="adj1" fmla="val 122051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268" name="Text Box 17"/>
              <p:cNvSpPr txBox="1">
                <a:spLocks noChangeArrowheads="1"/>
              </p:cNvSpPr>
              <p:nvPr/>
            </p:nvSpPr>
            <p:spPr bwMode="auto">
              <a:xfrm>
                <a:off x="4063" y="1822"/>
                <a:ext cx="873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400">
                    <a:latin typeface="Times" pitchFamily="18" charset="0"/>
                  </a:rPr>
                  <a:t>Training</a:t>
                </a:r>
              </a:p>
              <a:p>
                <a:r>
                  <a:rPr lang="en-US" sz="2400">
                    <a:latin typeface="Times" pitchFamily="18" charset="0"/>
                  </a:rPr>
                  <a:t>Examples</a:t>
                </a:r>
              </a:p>
            </p:txBody>
          </p:sp>
        </p:grpSp>
        <p:grpSp>
          <p:nvGrpSpPr>
            <p:cNvPr id="10247" name="Group 10"/>
            <p:cNvGrpSpPr>
              <a:grpSpLocks/>
            </p:cNvGrpSpPr>
            <p:nvPr/>
          </p:nvGrpSpPr>
          <p:grpSpPr bwMode="auto">
            <a:xfrm>
              <a:off x="3236913" y="3851275"/>
              <a:ext cx="2401887" cy="1481138"/>
              <a:chOff x="577" y="2558"/>
              <a:chExt cx="1302" cy="933"/>
            </a:xfrm>
          </p:grpSpPr>
          <p:sp>
            <p:nvSpPr>
              <p:cNvPr id="10265" name="Rectangle 4"/>
              <p:cNvSpPr>
                <a:spLocks noChangeArrowheads="1"/>
              </p:cNvSpPr>
              <p:nvPr/>
            </p:nvSpPr>
            <p:spPr bwMode="auto">
              <a:xfrm>
                <a:off x="577" y="2834"/>
                <a:ext cx="1302" cy="65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6" name="Text Box 5"/>
              <p:cNvSpPr txBox="1">
                <a:spLocks noChangeArrowheads="1"/>
              </p:cNvSpPr>
              <p:nvPr/>
            </p:nvSpPr>
            <p:spPr bwMode="auto">
              <a:xfrm>
                <a:off x="581" y="2558"/>
                <a:ext cx="105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i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400">
                    <a:latin typeface="Times" pitchFamily="18" charset="0"/>
                  </a:rPr>
                  <a:t>Target System</a:t>
                </a:r>
              </a:p>
            </p:txBody>
          </p:sp>
        </p:grpSp>
        <p:sp>
          <p:nvSpPr>
            <p:cNvPr id="10248" name="AutoShape 18"/>
            <p:cNvSpPr>
              <a:spLocks noChangeArrowheads="1"/>
            </p:cNvSpPr>
            <p:nvPr/>
          </p:nvSpPr>
          <p:spPr bwMode="auto">
            <a:xfrm>
              <a:off x="579438" y="4318000"/>
              <a:ext cx="2598737" cy="955675"/>
            </a:xfrm>
            <a:prstGeom prst="rightArrow">
              <a:avLst>
                <a:gd name="adj1" fmla="val 50000"/>
                <a:gd name="adj2" fmla="val 679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>
                  <a:latin typeface="Times" pitchFamily="18" charset="0"/>
                </a:rPr>
                <a:t>Sensor Data</a:t>
              </a:r>
            </a:p>
          </p:txBody>
        </p:sp>
        <p:sp>
          <p:nvSpPr>
            <p:cNvPr id="10249" name="AutoShape 21"/>
            <p:cNvSpPr>
              <a:spLocks noChangeArrowheads="1"/>
            </p:cNvSpPr>
            <p:nvPr/>
          </p:nvSpPr>
          <p:spPr bwMode="auto">
            <a:xfrm>
              <a:off x="5753100" y="4322763"/>
              <a:ext cx="2598738" cy="955675"/>
            </a:xfrm>
            <a:prstGeom prst="rightArrow">
              <a:avLst>
                <a:gd name="adj1" fmla="val 50000"/>
                <a:gd name="adj2" fmla="val 6798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400">
                  <a:latin typeface="Times" pitchFamily="18" charset="0"/>
                </a:rPr>
                <a:t>Action</a:t>
              </a:r>
            </a:p>
          </p:txBody>
        </p:sp>
        <p:grpSp>
          <p:nvGrpSpPr>
            <p:cNvPr id="10250" name="Group 50"/>
            <p:cNvGrpSpPr>
              <a:grpSpLocks/>
            </p:cNvGrpSpPr>
            <p:nvPr/>
          </p:nvGrpSpPr>
          <p:grpSpPr bwMode="auto">
            <a:xfrm>
              <a:off x="3606800" y="5362575"/>
              <a:ext cx="2978150" cy="1169988"/>
              <a:chOff x="2285" y="3385"/>
              <a:chExt cx="1876" cy="737"/>
            </a:xfrm>
          </p:grpSpPr>
          <p:sp>
            <p:nvSpPr>
              <p:cNvPr id="10263" name="AutoShape 42"/>
              <p:cNvSpPr>
                <a:spLocks noChangeArrowheads="1"/>
              </p:cNvSpPr>
              <p:nvPr/>
            </p:nvSpPr>
            <p:spPr bwMode="auto">
              <a:xfrm rot="-5400000">
                <a:off x="2854" y="2816"/>
                <a:ext cx="737" cy="1876"/>
              </a:xfrm>
              <a:custGeom>
                <a:avLst/>
                <a:gdLst>
                  <a:gd name="T0" fmla="*/ 17 w 21600"/>
                  <a:gd name="T1" fmla="*/ 0 h 21600"/>
                  <a:gd name="T2" fmla="*/ 17 w 21600"/>
                  <a:gd name="T3" fmla="*/ 92 h 21600"/>
                  <a:gd name="T4" fmla="*/ 5 w 21600"/>
                  <a:gd name="T5" fmla="*/ 163 h 21600"/>
                  <a:gd name="T6" fmla="*/ 25 w 21600"/>
                  <a:gd name="T7" fmla="*/ 46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27 w 21600"/>
                  <a:gd name="T13" fmla="*/ 2003 h 21600"/>
                  <a:gd name="T14" fmla="*/ 16999 w 21600"/>
                  <a:gd name="T15" fmla="*/ 1015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4756" y="0"/>
                    </a:lnTo>
                    <a:lnTo>
                      <a:pt x="14756" y="2003"/>
                    </a:lnTo>
                    <a:lnTo>
                      <a:pt x="12427" y="2003"/>
                    </a:lnTo>
                    <a:cubicBezTo>
                      <a:pt x="5564" y="2003"/>
                      <a:pt x="0" y="6550"/>
                      <a:pt x="0" y="12158"/>
                    </a:cubicBezTo>
                    <a:lnTo>
                      <a:pt x="0" y="21600"/>
                    </a:lnTo>
                    <a:lnTo>
                      <a:pt x="8332" y="21600"/>
                    </a:lnTo>
                    <a:lnTo>
                      <a:pt x="8332" y="12158"/>
                    </a:lnTo>
                    <a:cubicBezTo>
                      <a:pt x="8332" y="11052"/>
                      <a:pt x="10165" y="10155"/>
                      <a:pt x="12427" y="10155"/>
                    </a:cubicBezTo>
                    <a:lnTo>
                      <a:pt x="14756" y="10155"/>
                    </a:lnTo>
                    <a:lnTo>
                      <a:pt x="14756" y="12158"/>
                    </a:lnTo>
                    <a:lnTo>
                      <a:pt x="21600" y="6079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264" name="Rectangle 45"/>
              <p:cNvSpPr>
                <a:spLocks noChangeArrowheads="1"/>
              </p:cNvSpPr>
              <p:nvPr/>
            </p:nvSpPr>
            <p:spPr bwMode="auto">
              <a:xfrm>
                <a:off x="3298" y="3830"/>
                <a:ext cx="80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Times" pitchFamily="18" charset="0"/>
                  </a:rPr>
                  <a:t>feedback</a:t>
                </a:r>
                <a:endParaRPr lang="en-US"/>
              </a:p>
            </p:txBody>
          </p:sp>
        </p:grpSp>
        <p:grpSp>
          <p:nvGrpSpPr>
            <p:cNvPr id="10251" name="Group 51"/>
            <p:cNvGrpSpPr>
              <a:grpSpLocks/>
            </p:cNvGrpSpPr>
            <p:nvPr/>
          </p:nvGrpSpPr>
          <p:grpSpPr bwMode="auto">
            <a:xfrm>
              <a:off x="3222625" y="4440238"/>
              <a:ext cx="2430463" cy="906462"/>
              <a:chOff x="2030" y="2797"/>
              <a:chExt cx="1531" cy="571"/>
            </a:xfrm>
          </p:grpSpPr>
          <p:sp>
            <p:nvSpPr>
              <p:cNvPr id="10252" name="Rectangle 22"/>
              <p:cNvSpPr>
                <a:spLocks noChangeArrowheads="1"/>
              </p:cNvSpPr>
              <p:nvPr/>
            </p:nvSpPr>
            <p:spPr bwMode="auto">
              <a:xfrm>
                <a:off x="2237" y="2801"/>
                <a:ext cx="379" cy="19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3" name="Rectangle 23"/>
              <p:cNvSpPr>
                <a:spLocks noChangeArrowheads="1"/>
              </p:cNvSpPr>
              <p:nvPr/>
            </p:nvSpPr>
            <p:spPr bwMode="auto">
              <a:xfrm>
                <a:off x="3215" y="2797"/>
                <a:ext cx="224" cy="471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4" name="Rectangle 24"/>
              <p:cNvSpPr>
                <a:spLocks noChangeArrowheads="1"/>
              </p:cNvSpPr>
              <p:nvPr/>
            </p:nvSpPr>
            <p:spPr bwMode="auto">
              <a:xfrm>
                <a:off x="2268" y="3135"/>
                <a:ext cx="379" cy="19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" name="Oval 27"/>
              <p:cNvSpPr>
                <a:spLocks noChangeArrowheads="1"/>
              </p:cNvSpPr>
              <p:nvPr/>
            </p:nvSpPr>
            <p:spPr bwMode="auto">
              <a:xfrm>
                <a:off x="2796" y="2884"/>
                <a:ext cx="279" cy="2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0256" name="AutoShape 35"/>
              <p:cNvCxnSpPr>
                <a:cxnSpLocks noChangeShapeType="1"/>
                <a:stCxn id="10253" idx="3"/>
                <a:endCxn id="10265" idx="3"/>
              </p:cNvCxnSpPr>
              <p:nvPr/>
            </p:nvCxnSpPr>
            <p:spPr bwMode="auto">
              <a:xfrm flipV="1">
                <a:off x="3439" y="3031"/>
                <a:ext cx="122" cy="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57" name="AutoShape 36"/>
              <p:cNvCxnSpPr>
                <a:cxnSpLocks noChangeShapeType="1"/>
                <a:endCxn id="10255" idx="1"/>
              </p:cNvCxnSpPr>
              <p:nvPr/>
            </p:nvCxnSpPr>
            <p:spPr bwMode="auto">
              <a:xfrm>
                <a:off x="2616" y="2906"/>
                <a:ext cx="221" cy="2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58" name="AutoShape 37"/>
              <p:cNvCxnSpPr>
                <a:cxnSpLocks noChangeShapeType="1"/>
                <a:stCxn id="10265" idx="1"/>
                <a:endCxn id="10252" idx="1"/>
              </p:cNvCxnSpPr>
              <p:nvPr/>
            </p:nvCxnSpPr>
            <p:spPr bwMode="auto">
              <a:xfrm flipV="1">
                <a:off x="2030" y="2900"/>
                <a:ext cx="207" cy="13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59" name="AutoShape 39"/>
              <p:cNvCxnSpPr>
                <a:cxnSpLocks noChangeShapeType="1"/>
                <a:stCxn id="10252" idx="2"/>
                <a:endCxn id="10254" idx="1"/>
              </p:cNvCxnSpPr>
              <p:nvPr/>
            </p:nvCxnSpPr>
            <p:spPr bwMode="auto">
              <a:xfrm rot="5400000">
                <a:off x="2230" y="3037"/>
                <a:ext cx="235" cy="159"/>
              </a:xfrm>
              <a:prstGeom prst="curvedConnector4">
                <a:avLst>
                  <a:gd name="adj1" fmla="val 28935"/>
                  <a:gd name="adj2" fmla="val 19056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60" name="AutoShape 40"/>
              <p:cNvCxnSpPr>
                <a:cxnSpLocks noChangeShapeType="1"/>
                <a:stCxn id="10254" idx="3"/>
                <a:endCxn id="10252" idx="2"/>
              </p:cNvCxnSpPr>
              <p:nvPr/>
            </p:nvCxnSpPr>
            <p:spPr bwMode="auto">
              <a:xfrm flipH="1" flipV="1">
                <a:off x="2427" y="2999"/>
                <a:ext cx="220" cy="235"/>
              </a:xfrm>
              <a:prstGeom prst="curvedConnector4">
                <a:avLst>
                  <a:gd name="adj1" fmla="val -65454"/>
                  <a:gd name="adj2" fmla="val 7106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61" name="AutoShape 41"/>
              <p:cNvCxnSpPr>
                <a:cxnSpLocks noChangeShapeType="1"/>
                <a:stCxn id="10255" idx="6"/>
                <a:endCxn id="10253" idx="1"/>
              </p:cNvCxnSpPr>
              <p:nvPr/>
            </p:nvCxnSpPr>
            <p:spPr bwMode="auto">
              <a:xfrm>
                <a:off x="3075" y="3030"/>
                <a:ext cx="140" cy="3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262" name="AutoShape 49"/>
              <p:cNvCxnSpPr>
                <a:cxnSpLocks noChangeShapeType="1"/>
                <a:stCxn id="10265" idx="2"/>
                <a:endCxn id="10255" idx="4"/>
              </p:cNvCxnSpPr>
              <p:nvPr/>
            </p:nvCxnSpPr>
            <p:spPr bwMode="auto">
              <a:xfrm flipV="1">
                <a:off x="2796" y="3175"/>
                <a:ext cx="140" cy="193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46063"/>
            <a:ext cx="7516812" cy="592137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Types of Learning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382000" cy="4572000"/>
          </a:xfrm>
        </p:spPr>
        <p:txBody>
          <a:bodyPr/>
          <a:lstStyle/>
          <a:p>
            <a:r>
              <a:rPr lang="en-US" sz="2400" smtClean="0">
                <a:solidFill>
                  <a:schemeClr val="tx1"/>
                </a:solidFill>
              </a:rPr>
              <a:t>Supervised (inductive) learning</a:t>
            </a:r>
          </a:p>
          <a:p>
            <a:pPr lvl="1"/>
            <a:r>
              <a:rPr lang="en-US" sz="2400" b="1" smtClean="0"/>
              <a:t>Training data includes desired outputs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Unsupervised learning</a:t>
            </a:r>
          </a:p>
          <a:p>
            <a:pPr lvl="1"/>
            <a:r>
              <a:rPr lang="en-US" sz="2400" b="1" smtClean="0"/>
              <a:t>Training data does not include desired outputs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Semi-supervised learning</a:t>
            </a:r>
          </a:p>
          <a:p>
            <a:pPr lvl="1"/>
            <a:r>
              <a:rPr lang="en-US" sz="2400" b="1" smtClean="0"/>
              <a:t>Training data includes a few desired outputs</a:t>
            </a:r>
          </a:p>
          <a:p>
            <a:endParaRPr lang="en-US" sz="2400" smtClean="0">
              <a:solidFill>
                <a:schemeClr val="tx1"/>
              </a:solidFill>
            </a:endParaRPr>
          </a:p>
          <a:p>
            <a:r>
              <a:rPr lang="en-US" sz="2400" smtClean="0">
                <a:solidFill>
                  <a:schemeClr val="tx1"/>
                </a:solidFill>
              </a:rPr>
              <a:t>Reinforcement learning</a:t>
            </a:r>
          </a:p>
          <a:p>
            <a:pPr lvl="1"/>
            <a:r>
              <a:rPr lang="en-US" sz="2400" b="1" smtClean="0"/>
              <a:t>Rewards from sequence of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scustpr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fscustpr.ppt">
      <a:majorFont>
        <a:latin typeface="Revenue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scustpr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ustp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scustpr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ustpr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ustpr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ustpr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scustpr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c:\msoffice\powerpnt\sdw\fscustpr.ppt</Template>
  <TotalTime>290</TotalTime>
  <Pages>45</Pages>
  <Words>768</Words>
  <Application>Microsoft Office PowerPoint</Application>
  <PresentationFormat>On-screen Show (4:3)</PresentationFormat>
  <Paragraphs>166</Paragraphs>
  <Slides>18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fscustpr</vt:lpstr>
      <vt:lpstr>Equation</vt:lpstr>
      <vt:lpstr>Machine Learning</vt:lpstr>
      <vt:lpstr>What is learning?</vt:lpstr>
      <vt:lpstr>What is Machine Learning? </vt:lpstr>
      <vt:lpstr>Machine Learning: Data Driven Modeling</vt:lpstr>
      <vt:lpstr>Magic? </vt:lpstr>
      <vt:lpstr>The black-box approach</vt:lpstr>
      <vt:lpstr>Main software components</vt:lpstr>
      <vt:lpstr>Learning in a system</vt:lpstr>
      <vt:lpstr>Types of Learning</vt:lpstr>
      <vt:lpstr>Supervised Learning</vt:lpstr>
      <vt:lpstr>Main class of learning problems</vt:lpstr>
      <vt:lpstr>And more …</vt:lpstr>
      <vt:lpstr>Why do we need learning?</vt:lpstr>
      <vt:lpstr>A very small set of uses of ML</vt:lpstr>
      <vt:lpstr>Example: Face Recognition</vt:lpstr>
      <vt:lpstr>Recognition: Combinations of Components</vt:lpstr>
      <vt:lpstr>Machine learning in Big Data Infrastructure</vt:lpstr>
      <vt:lpstr>Teradata set of Technology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subject/>
  <dc:creator>Michel Bruley</dc:creator>
  <cp:keywords/>
  <dc:description/>
  <cp:lastModifiedBy>Bruley, Michel</cp:lastModifiedBy>
  <cp:revision>338</cp:revision>
  <cp:lastPrinted>2012-11-15T10:58:07Z</cp:lastPrinted>
  <dcterms:created xsi:type="dcterms:W3CDTF">1996-12-16T14:56:56Z</dcterms:created>
  <dcterms:modified xsi:type="dcterms:W3CDTF">2013-01-16T13:21:05Z</dcterms:modified>
</cp:coreProperties>
</file>